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5143500" cx="9144000"/>
  <p:notesSz cx="6858000" cy="9144000"/>
  <p:embeddedFontLst>
    <p:embeddedFont>
      <p:font typeface="Proxima Nova"/>
      <p:regular r:id="rId28"/>
      <p:bold r:id="rId29"/>
      <p:italic r:id="rId30"/>
      <p:boldItalic r:id="rId31"/>
    </p:embeddedFont>
    <p:embeddedFont>
      <p:font typeface="Alfa Slab One"/>
      <p:regular r:id="rId32"/>
    </p:embeddedFont>
    <p:embeddedFont>
      <p:font typeface="Questrial"/>
      <p:regular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ProximaNova-regular.fntdata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roximaNova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roximaNova-boldItalic.fntdata"/><Relationship Id="rId30" Type="http://schemas.openxmlformats.org/officeDocument/2006/relationships/font" Target="fonts/ProximaNova-italic.fntdata"/><Relationship Id="rId11" Type="http://schemas.openxmlformats.org/officeDocument/2006/relationships/slide" Target="slides/slide7.xml"/><Relationship Id="rId33" Type="http://schemas.openxmlformats.org/officeDocument/2006/relationships/font" Target="fonts/Questrial-regular.fntdata"/><Relationship Id="rId10" Type="http://schemas.openxmlformats.org/officeDocument/2006/relationships/slide" Target="slides/slide6.xml"/><Relationship Id="rId32" Type="http://schemas.openxmlformats.org/officeDocument/2006/relationships/font" Target="fonts/AlfaSlabOne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Shape 11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buClr>
                <a:schemeClr val="dk1"/>
              </a:buClr>
              <a:buSzPct val="100000"/>
              <a:defRPr sz="1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Shape 3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800"/>
            </a:lvl1pPr>
            <a:lvl2pPr lvl="1" algn="ctr">
              <a:spcBef>
                <a:spcPts val="0"/>
              </a:spcBef>
              <a:buSzPct val="100000"/>
              <a:defRPr sz="3800"/>
            </a:lvl2pPr>
            <a:lvl3pPr lvl="2" algn="ctr">
              <a:spcBef>
                <a:spcPts val="0"/>
              </a:spcBef>
              <a:buSzPct val="100000"/>
              <a:defRPr sz="3800"/>
            </a:lvl3pPr>
            <a:lvl4pPr lvl="3" algn="ctr">
              <a:spcBef>
                <a:spcPts val="0"/>
              </a:spcBef>
              <a:buSzPct val="100000"/>
              <a:defRPr sz="3800"/>
            </a:lvl4pPr>
            <a:lvl5pPr lvl="4" algn="ctr">
              <a:spcBef>
                <a:spcPts val="0"/>
              </a:spcBef>
              <a:buSzPct val="100000"/>
              <a:defRPr sz="3800"/>
            </a:lvl5pPr>
            <a:lvl6pPr lvl="5" algn="ctr">
              <a:spcBef>
                <a:spcPts val="0"/>
              </a:spcBef>
              <a:buSzPct val="100000"/>
              <a:defRPr sz="3800"/>
            </a:lvl6pPr>
            <a:lvl7pPr lvl="6" algn="ctr">
              <a:spcBef>
                <a:spcPts val="0"/>
              </a:spcBef>
              <a:buSzPct val="100000"/>
              <a:defRPr sz="3800"/>
            </a:lvl7pPr>
            <a:lvl8pPr lvl="7" algn="ctr">
              <a:spcBef>
                <a:spcPts val="0"/>
              </a:spcBef>
              <a:buSzPct val="100000"/>
              <a:defRPr sz="3800"/>
            </a:lvl8pPr>
            <a:lvl9pPr lvl="8" algn="ctr">
              <a:spcBef>
                <a:spcPts val="0"/>
              </a:spcBef>
              <a:buSzPct val="100000"/>
              <a:defRPr sz="3800"/>
            </a:lvl9pPr>
          </a:lstStyle>
          <a:p/>
        </p:txBody>
      </p:sp>
      <p:sp>
        <p:nvSpPr>
          <p:cNvPr id="40" name="Shape 40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buClr>
                <a:schemeClr val="accent3"/>
              </a:buClr>
              <a:buSzPct val="100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Relationship Id="rId4" Type="http://schemas.openxmlformats.org/officeDocument/2006/relationships/image" Target="../media/image15.png"/><Relationship Id="rId5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Relationship Id="rId4" Type="http://schemas.openxmlformats.org/officeDocument/2006/relationships/image" Target="../media/image15.png"/><Relationship Id="rId5" Type="http://schemas.openxmlformats.org/officeDocument/2006/relationships/image" Target="../media/image22.png"/><Relationship Id="rId6" Type="http://schemas.openxmlformats.org/officeDocument/2006/relationships/image" Target="../media/image24.png"/><Relationship Id="rId7" Type="http://schemas.openxmlformats.org/officeDocument/2006/relationships/image" Target="../media/image5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6.png"/><Relationship Id="rId6" Type="http://schemas.openxmlformats.org/officeDocument/2006/relationships/image" Target="../media/image1.png"/><Relationship Id="rId7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7.png"/><Relationship Id="rId5" Type="http://schemas.openxmlformats.org/officeDocument/2006/relationships/image" Target="../media/image19.png"/><Relationship Id="rId6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idx="1" type="subTitle"/>
          </p:nvPr>
        </p:nvSpPr>
        <p:spPr>
          <a:xfrm>
            <a:off x="311688" y="3630148"/>
            <a:ext cx="8520600" cy="733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3600"/>
              <a:t>No Time? No Line!</a:t>
            </a:r>
          </a:p>
        </p:txBody>
      </p:sp>
      <p:pic>
        <p:nvPicPr>
          <p:cNvPr id="57" name="Shape 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0650" y="366975"/>
            <a:ext cx="2462675" cy="24626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58" name="Shape 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8149" y="-418625"/>
            <a:ext cx="4420625" cy="442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311700" y="28987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Customer Features</a:t>
            </a:r>
          </a:p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311700" y="1128600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Questrial"/>
            </a:pPr>
            <a:r>
              <a:rPr lang="en-GB" sz="2400">
                <a:solidFill>
                  <a:srgbClr val="666666"/>
                </a:solidFill>
                <a:latin typeface="Questrial"/>
                <a:ea typeface="Questrial"/>
                <a:cs typeface="Questrial"/>
                <a:sym typeface="Questrial"/>
              </a:rPr>
              <a:t>Order food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SzPct val="100000"/>
              <a:buFont typeface="Questrial"/>
            </a:pPr>
            <a:r>
              <a:rPr lang="en-GB" sz="2400">
                <a:latin typeface="Questrial"/>
                <a:ea typeface="Questrial"/>
                <a:cs typeface="Questrial"/>
                <a:sym typeface="Questrial"/>
              </a:rPr>
              <a:t>QuickBuy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SzPct val="100000"/>
              <a:buFont typeface="Questrial"/>
            </a:pPr>
            <a:r>
              <a:rPr lang="en-GB" sz="2400">
                <a:latin typeface="Questrial"/>
                <a:ea typeface="Questrial"/>
                <a:cs typeface="Questrial"/>
                <a:sym typeface="Questrial"/>
              </a:rPr>
              <a:t>Online payment</a:t>
            </a:r>
          </a:p>
        </p:txBody>
      </p:sp>
      <p:pic>
        <p:nvPicPr>
          <p:cNvPr descr="order.png" id="128" name="Shape 128"/>
          <p:cNvPicPr preferRelativeResize="0"/>
          <p:nvPr/>
        </p:nvPicPr>
        <p:blipFill rotWithShape="1">
          <a:blip r:embed="rId3">
            <a:alphaModFix/>
          </a:blip>
          <a:srcRect b="0" l="0" r="0" t="4095"/>
          <a:stretch/>
        </p:blipFill>
        <p:spPr>
          <a:xfrm>
            <a:off x="2995400" y="974950"/>
            <a:ext cx="5911450" cy="4021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Vendor Features</a:t>
            </a:r>
          </a:p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Questrial"/>
            </a:pPr>
            <a:r>
              <a:rPr lang="en-GB" sz="2400">
                <a:solidFill>
                  <a:srgbClr val="666666"/>
                </a:solidFill>
                <a:latin typeface="Questrial"/>
                <a:ea typeface="Questrial"/>
                <a:cs typeface="Questrial"/>
                <a:sym typeface="Questrial"/>
              </a:rPr>
              <a:t>Store management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SzPct val="100000"/>
              <a:buFont typeface="Questrial"/>
            </a:pPr>
            <a:r>
              <a:rPr lang="en-GB" sz="2400">
                <a:latin typeface="Questrial"/>
                <a:ea typeface="Questrial"/>
                <a:cs typeface="Questrial"/>
                <a:sym typeface="Questrial"/>
              </a:rPr>
              <a:t>Statistics summary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Clr>
                <a:srgbClr val="FF0000"/>
              </a:buClr>
              <a:buSzPct val="100000"/>
              <a:buFont typeface="Questrial"/>
            </a:pPr>
            <a:r>
              <a:rPr b="1" lang="en-GB" sz="2400">
                <a:solidFill>
                  <a:srgbClr val="FF0000"/>
                </a:solidFill>
                <a:latin typeface="Questrial"/>
                <a:ea typeface="Questrial"/>
                <a:cs typeface="Questrial"/>
                <a:sym typeface="Questrial"/>
              </a:rPr>
              <a:t>Store publicity</a:t>
            </a:r>
          </a:p>
        </p:txBody>
      </p:sp>
      <p:pic>
        <p:nvPicPr>
          <p:cNvPr descr="food order.png" id="135" name="Shape 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5275" y="107400"/>
            <a:ext cx="2737549" cy="4895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Vendor Features</a:t>
            </a:r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SzPct val="100000"/>
              <a:buFont typeface="Questrial"/>
            </a:pPr>
            <a:r>
              <a:rPr b="1" lang="en-GB" sz="2400">
                <a:solidFill>
                  <a:srgbClr val="FF0000"/>
                </a:solidFill>
                <a:latin typeface="Questrial"/>
                <a:ea typeface="Questrial"/>
                <a:cs typeface="Questrial"/>
                <a:sym typeface="Questrial"/>
              </a:rPr>
              <a:t>Store management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SzPct val="100000"/>
              <a:buFont typeface="Questrial"/>
            </a:pPr>
            <a:r>
              <a:rPr lang="en-GB" sz="2400">
                <a:latin typeface="Questrial"/>
                <a:ea typeface="Questrial"/>
                <a:cs typeface="Questrial"/>
                <a:sym typeface="Questrial"/>
              </a:rPr>
              <a:t>Statistics summary</a:t>
            </a:r>
          </a:p>
          <a:p>
            <a:pPr indent="-381000" lvl="0" marL="457200">
              <a:lnSpc>
                <a:spcPct val="150000"/>
              </a:lnSpc>
              <a:spcBef>
                <a:spcPts val="0"/>
              </a:spcBef>
              <a:buSzPct val="100000"/>
              <a:buFont typeface="Questrial"/>
            </a:pPr>
            <a:r>
              <a:rPr lang="en-GB" sz="2400">
                <a:latin typeface="Questrial"/>
                <a:ea typeface="Questrial"/>
                <a:cs typeface="Questrial"/>
                <a:sym typeface="Questrial"/>
              </a:rPr>
              <a:t>Store publicity</a:t>
            </a:r>
          </a:p>
        </p:txBody>
      </p:sp>
      <p:pic>
        <p:nvPicPr>
          <p:cNvPr descr="storemange.png" id="142" name="Shape 142"/>
          <p:cNvPicPr preferRelativeResize="0"/>
          <p:nvPr/>
        </p:nvPicPr>
        <p:blipFill rotWithShape="1">
          <a:blip r:embed="rId3">
            <a:alphaModFix/>
          </a:blip>
          <a:srcRect b="0" l="3567" r="0" t="0"/>
          <a:stretch/>
        </p:blipFill>
        <p:spPr>
          <a:xfrm>
            <a:off x="3800600" y="250600"/>
            <a:ext cx="5235999" cy="4892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Competitors</a:t>
            </a:r>
          </a:p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49" name="Shape 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500" y="1152475"/>
            <a:ext cx="1940400" cy="194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Shape 1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1454" y="3092871"/>
            <a:ext cx="1652285" cy="125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Shape 1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51900" y="1152475"/>
            <a:ext cx="2805398" cy="20602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8" name="Shape 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0162" y="445023"/>
            <a:ext cx="3063674" cy="4084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65" name="Shape 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8300" y="379538"/>
            <a:ext cx="3288325" cy="4384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311700" y="373100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/>
              <a:t>Market Share</a:t>
            </a:r>
          </a:p>
        </p:txBody>
      </p:sp>
      <p:cxnSp>
        <p:nvCxnSpPr>
          <p:cNvPr id="171" name="Shape 171"/>
          <p:cNvCxnSpPr/>
          <p:nvPr/>
        </p:nvCxnSpPr>
        <p:spPr>
          <a:xfrm>
            <a:off x="1473000" y="1714750"/>
            <a:ext cx="5949300" cy="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72" name="Shape 172"/>
          <p:cNvCxnSpPr/>
          <p:nvPr/>
        </p:nvCxnSpPr>
        <p:spPr>
          <a:xfrm>
            <a:off x="2334350" y="1328925"/>
            <a:ext cx="15600" cy="75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73" name="Shape 173"/>
          <p:cNvCxnSpPr/>
          <p:nvPr/>
        </p:nvCxnSpPr>
        <p:spPr>
          <a:xfrm>
            <a:off x="6967125" y="1327950"/>
            <a:ext cx="15600" cy="75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pic>
        <p:nvPicPr>
          <p:cNvPr id="174" name="Shape 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4725" y="3595175"/>
            <a:ext cx="894850" cy="89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Shape 1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5302" y="2838873"/>
            <a:ext cx="993706" cy="75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Shape 1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73025" y="2176426"/>
            <a:ext cx="938252" cy="68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Shape 17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20100" y="2176425"/>
            <a:ext cx="2157301" cy="9379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Shape 178"/>
          <p:cNvSpPr/>
          <p:nvPr/>
        </p:nvSpPr>
        <p:spPr>
          <a:xfrm rot="5400000">
            <a:off x="3556450" y="2097250"/>
            <a:ext cx="1454100" cy="689100"/>
          </a:xfrm>
          <a:prstGeom prst="chevron">
            <a:avLst>
              <a:gd fmla="val 50000" name="adj"/>
            </a:avLst>
          </a:prstGeom>
          <a:solidFill>
            <a:srgbClr val="FF7A3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79" name="Shape 17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541195" y="3268475"/>
            <a:ext cx="1484600" cy="148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Vendor Features</a:t>
            </a:r>
          </a:p>
        </p:txBody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Questrial"/>
            </a:pPr>
            <a:r>
              <a:rPr lang="en-GB" sz="2400">
                <a:solidFill>
                  <a:srgbClr val="666666"/>
                </a:solidFill>
                <a:latin typeface="Questrial"/>
                <a:ea typeface="Questrial"/>
                <a:cs typeface="Questrial"/>
                <a:sym typeface="Questrial"/>
              </a:rPr>
              <a:t>Store management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Clr>
                <a:srgbClr val="FF0000"/>
              </a:buClr>
              <a:buSzPct val="100000"/>
              <a:buFont typeface="Questrial"/>
            </a:pPr>
            <a:r>
              <a:rPr b="1" lang="en-GB" sz="2400">
                <a:solidFill>
                  <a:srgbClr val="FF0000"/>
                </a:solidFill>
                <a:latin typeface="Questrial"/>
                <a:ea typeface="Questrial"/>
                <a:cs typeface="Questrial"/>
                <a:sym typeface="Questrial"/>
              </a:rPr>
              <a:t>Statistics summary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SzPct val="100000"/>
              <a:buFont typeface="Questrial"/>
            </a:pPr>
            <a:r>
              <a:rPr lang="en-GB" sz="2400">
                <a:latin typeface="Questrial"/>
                <a:ea typeface="Questrial"/>
                <a:cs typeface="Questrial"/>
                <a:sym typeface="Questrial"/>
              </a:rPr>
              <a:t>Store publicity</a:t>
            </a:r>
          </a:p>
        </p:txBody>
      </p:sp>
      <p:pic>
        <p:nvPicPr>
          <p:cNvPr descr="statis.png" id="186" name="Shape 1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6075" y="83538"/>
            <a:ext cx="2829600" cy="4976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 sz="4800"/>
              <a:t>How do we earn money?</a:t>
            </a:r>
          </a:p>
        </p:txBody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761150" y="2529300"/>
            <a:ext cx="34329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 sz="3600"/>
              <a:t>Commissions</a:t>
            </a:r>
          </a:p>
        </p:txBody>
      </p:sp>
      <p:sp>
        <p:nvSpPr>
          <p:cNvPr id="193" name="Shape 193"/>
          <p:cNvSpPr txBox="1"/>
          <p:nvPr/>
        </p:nvSpPr>
        <p:spPr>
          <a:xfrm>
            <a:off x="4771825" y="2529300"/>
            <a:ext cx="29319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3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Advertising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Commission</a:t>
            </a:r>
          </a:p>
        </p:txBody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00" name="Shape 2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625" y="2197225"/>
            <a:ext cx="3404425" cy="132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Shape 2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2175" y="1181650"/>
            <a:ext cx="4545425" cy="362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 sz="3600"/>
              <a:t>$300 000 </a:t>
            </a:r>
            <a:r>
              <a:rPr lang="en-GB" sz="3600"/>
              <a:t>~ 30% Stake</a:t>
            </a:r>
          </a:p>
        </p:txBody>
      </p:sp>
      <p:pic>
        <p:nvPicPr>
          <p:cNvPr id="64" name="Shape 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9695" y="273025"/>
            <a:ext cx="1484600" cy="148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Advertising</a:t>
            </a:r>
          </a:p>
        </p:txBody>
      </p:sp>
      <p:sp>
        <p:nvSpPr>
          <p:cNvPr id="207" name="Shape 20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08" name="Shape 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4074" y="1179975"/>
            <a:ext cx="5033676" cy="336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Potentials</a:t>
            </a:r>
          </a:p>
        </p:txBody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en-GB" sz="2400"/>
              <a:t>Food Industry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r>
              <a:rPr lang="en-GB" sz="2400"/>
              <a:t>Other Industries </a:t>
            </a:r>
          </a:p>
          <a:p>
            <a:pPr indent="-381000" lvl="1" marL="914400" rtl="0">
              <a:lnSpc>
                <a:spcPct val="150000"/>
              </a:lnSpc>
              <a:spcBef>
                <a:spcPts val="0"/>
              </a:spcBef>
              <a:buSzPct val="100000"/>
              <a:buChar char="○"/>
            </a:pPr>
            <a:r>
              <a:rPr lang="en-GB" sz="2400"/>
              <a:t>Grocery Industry</a:t>
            </a:r>
          </a:p>
          <a:p>
            <a:pPr indent="-381000" lvl="1" marL="914400" rtl="0">
              <a:lnSpc>
                <a:spcPct val="150000"/>
              </a:lnSpc>
              <a:spcBef>
                <a:spcPts val="0"/>
              </a:spcBef>
              <a:buSzPct val="100000"/>
              <a:buChar char="○"/>
            </a:pPr>
            <a:r>
              <a:rPr lang="en-GB" sz="2400"/>
              <a:t>Healthcare Industry</a:t>
            </a:r>
          </a:p>
          <a:p>
            <a:pPr indent="-381000" lvl="1" marL="914400" rtl="0">
              <a:lnSpc>
                <a:spcPct val="150000"/>
              </a:lnSpc>
              <a:spcBef>
                <a:spcPts val="0"/>
              </a:spcBef>
              <a:buSzPct val="100000"/>
              <a:buChar char="○"/>
            </a:pPr>
            <a:r>
              <a:rPr lang="en-GB" sz="2400"/>
              <a:t>Government Offices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Timeline</a:t>
            </a:r>
          </a:p>
        </p:txBody>
      </p:sp>
      <p:pic>
        <p:nvPicPr>
          <p:cNvPr descr="timeline.png" id="220" name="Shape 2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350" y="1152473"/>
            <a:ext cx="7805772" cy="3751151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Shape 221"/>
          <p:cNvSpPr txBox="1"/>
          <p:nvPr/>
        </p:nvSpPr>
        <p:spPr>
          <a:xfrm>
            <a:off x="371350" y="2446450"/>
            <a:ext cx="1384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-GB" sz="1800">
                <a:solidFill>
                  <a:srgbClr val="CC0000"/>
                </a:solidFill>
                <a:latin typeface="Questrial"/>
                <a:ea typeface="Questrial"/>
                <a:cs typeface="Questrial"/>
                <a:sym typeface="Questrial"/>
              </a:rPr>
              <a:t>Currently</a:t>
            </a:r>
          </a:p>
        </p:txBody>
      </p:sp>
      <p:sp>
        <p:nvSpPr>
          <p:cNvPr id="222" name="Shape 222"/>
          <p:cNvSpPr txBox="1"/>
          <p:nvPr/>
        </p:nvSpPr>
        <p:spPr>
          <a:xfrm>
            <a:off x="1992975" y="2136175"/>
            <a:ext cx="1265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-GB" sz="1800">
                <a:solidFill>
                  <a:srgbClr val="CC0000"/>
                </a:solidFill>
                <a:latin typeface="Questrial"/>
                <a:ea typeface="Questrial"/>
                <a:cs typeface="Questrial"/>
                <a:sym typeface="Questrial"/>
              </a:rPr>
              <a:t>6 months</a:t>
            </a:r>
          </a:p>
        </p:txBody>
      </p:sp>
      <p:sp>
        <p:nvSpPr>
          <p:cNvPr id="223" name="Shape 223"/>
          <p:cNvSpPr txBox="1"/>
          <p:nvPr/>
        </p:nvSpPr>
        <p:spPr>
          <a:xfrm>
            <a:off x="3425025" y="1754275"/>
            <a:ext cx="12651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-GB" sz="1800">
                <a:solidFill>
                  <a:srgbClr val="CC0000"/>
                </a:solidFill>
                <a:latin typeface="Questrial"/>
                <a:ea typeface="Questrial"/>
                <a:cs typeface="Questrial"/>
                <a:sym typeface="Questrial"/>
              </a:rPr>
              <a:t>1 Year</a:t>
            </a:r>
          </a:p>
        </p:txBody>
      </p:sp>
      <p:sp>
        <p:nvSpPr>
          <p:cNvPr id="224" name="Shape 224"/>
          <p:cNvSpPr txBox="1"/>
          <p:nvPr/>
        </p:nvSpPr>
        <p:spPr>
          <a:xfrm>
            <a:off x="5071900" y="1348525"/>
            <a:ext cx="1205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-GB" sz="1800">
                <a:solidFill>
                  <a:srgbClr val="CC0000"/>
                </a:solidFill>
                <a:latin typeface="Questrial"/>
                <a:ea typeface="Questrial"/>
                <a:cs typeface="Questrial"/>
                <a:sym typeface="Questrial"/>
              </a:rPr>
              <a:t>5 Years</a:t>
            </a:r>
          </a:p>
        </p:txBody>
      </p:sp>
      <p:sp>
        <p:nvSpPr>
          <p:cNvPr id="225" name="Shape 225"/>
          <p:cNvSpPr txBox="1"/>
          <p:nvPr/>
        </p:nvSpPr>
        <p:spPr>
          <a:xfrm>
            <a:off x="6792625" y="966625"/>
            <a:ext cx="1384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-GB" sz="1800">
                <a:solidFill>
                  <a:srgbClr val="CC0000"/>
                </a:solidFill>
                <a:latin typeface="Questrial"/>
                <a:ea typeface="Questrial"/>
                <a:cs typeface="Questrial"/>
                <a:sym typeface="Questrial"/>
              </a:rPr>
              <a:t>7 Years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Conclusion</a:t>
            </a:r>
          </a:p>
        </p:txBody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What can we do in 10 - 15 mins?</a:t>
            </a:r>
          </a:p>
        </p:txBody>
      </p:sp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2870302" cy="191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Shape 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15875" y="1017737"/>
            <a:ext cx="3788026" cy="284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Shape 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3066475"/>
            <a:ext cx="3286174" cy="204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Shape 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90675" y="3858725"/>
            <a:ext cx="2228375" cy="138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Shape 7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587600" y="1543700"/>
            <a:ext cx="1556400" cy="149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6375" y="509575"/>
            <a:ext cx="6191250" cy="412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190400" y="1898550"/>
            <a:ext cx="8520600" cy="134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6000" u="sng"/>
              <a:t>3600</a:t>
            </a:r>
            <a:r>
              <a:rPr lang="en-GB" sz="6000"/>
              <a:t> mins a year</a:t>
            </a:r>
          </a:p>
        </p:txBody>
      </p:sp>
      <p:sp>
        <p:nvSpPr>
          <p:cNvPr id="87" name="Shape 87"/>
          <p:cNvSpPr txBox="1"/>
          <p:nvPr>
            <p:ph type="title"/>
          </p:nvPr>
        </p:nvSpPr>
        <p:spPr>
          <a:xfrm>
            <a:off x="226775" y="1000150"/>
            <a:ext cx="8520600" cy="100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3600" u="sng"/>
              <a:t>300</a:t>
            </a:r>
            <a:r>
              <a:rPr lang="en-GB" sz="3600"/>
              <a:t> mins a month</a:t>
            </a:r>
          </a:p>
        </p:txBody>
      </p:sp>
      <p:sp>
        <p:nvSpPr>
          <p:cNvPr id="88" name="Shape 88"/>
          <p:cNvSpPr txBox="1"/>
          <p:nvPr>
            <p:ph type="title"/>
          </p:nvPr>
        </p:nvSpPr>
        <p:spPr>
          <a:xfrm>
            <a:off x="226775" y="294550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u="sng"/>
              <a:t>75</a:t>
            </a:r>
            <a:r>
              <a:rPr lang="en-GB"/>
              <a:t> mins a week</a:t>
            </a:r>
          </a:p>
        </p:txBody>
      </p:sp>
      <p:sp>
        <p:nvSpPr>
          <p:cNvPr id="89" name="Shape 89"/>
          <p:cNvSpPr txBox="1"/>
          <p:nvPr/>
        </p:nvSpPr>
        <p:spPr>
          <a:xfrm>
            <a:off x="648125" y="3096950"/>
            <a:ext cx="7677900" cy="149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 sz="72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rPr>
              <a:t>60 HOURS!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5312650" cy="487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2259" y="0"/>
            <a:ext cx="5471753" cy="443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Shape 9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4385" y="1105675"/>
            <a:ext cx="5705514" cy="403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50225" y="1191825"/>
            <a:ext cx="6693776" cy="3951676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Shape 100"/>
          <p:cNvSpPr txBox="1"/>
          <p:nvPr/>
        </p:nvSpPr>
        <p:spPr>
          <a:xfrm rot="-1639094">
            <a:off x="44636" y="2058373"/>
            <a:ext cx="9052967" cy="8657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sz="48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Time Is Affecting Our Lives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/>
        </p:nvSpPr>
        <p:spPr>
          <a:xfrm>
            <a:off x="1602175" y="167825"/>
            <a:ext cx="6432600" cy="2491500"/>
          </a:xfrm>
          <a:prstGeom prst="cloudCallout">
            <a:avLst>
              <a:gd fmla="val -44808" name="adj1"/>
              <a:gd fmla="val 48128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 txBox="1"/>
          <p:nvPr>
            <p:ph type="title"/>
          </p:nvPr>
        </p:nvSpPr>
        <p:spPr>
          <a:xfrm>
            <a:off x="1903525" y="468250"/>
            <a:ext cx="6044700" cy="1797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 sz="3600"/>
              <a:t>We are starving for more time, help us Sharks!</a:t>
            </a:r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294" y="2575282"/>
            <a:ext cx="1987600" cy="198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product demo.png" id="114" name="Shape 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600" y="226975"/>
            <a:ext cx="8083449" cy="468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One Integrated Platform</a:t>
            </a:r>
          </a:p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login in.png"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0950" y="1017737"/>
            <a:ext cx="2716728" cy="39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